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6" r:id="rId4"/>
    <p:sldId id="259" r:id="rId5"/>
    <p:sldId id="261" r:id="rId6"/>
    <p:sldId id="262" r:id="rId7"/>
    <p:sldId id="260" r:id="rId8"/>
    <p:sldId id="263" r:id="rId9"/>
    <p:sldId id="265"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72"/>
    <p:restoredTop sz="94684"/>
  </p:normalViewPr>
  <p:slideViewPr>
    <p:cSldViewPr snapToGrid="0" snapToObjects="1">
      <p:cViewPr varScale="1">
        <p:scale>
          <a:sx n="67" d="100"/>
          <a:sy n="67" d="100"/>
        </p:scale>
        <p:origin x="3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4E207-2B15-0B48-B67D-43A397DCCC12}"/>
              </a:ext>
            </a:extLst>
          </p:cNvPr>
          <p:cNvSpPr>
            <a:spLocks noGrp="1"/>
          </p:cNvSpPr>
          <p:nvPr>
            <p:ph type="title"/>
          </p:nvPr>
        </p:nvSpPr>
        <p:spPr/>
        <p:txBody>
          <a:bodyPr/>
          <a:lstStyle/>
          <a:p>
            <a:endParaRPr lang="en-US"/>
          </a:p>
        </p:txBody>
      </p:sp>
      <p:pic>
        <p:nvPicPr>
          <p:cNvPr id="5" name="Content Placeholder 4" descr="A picture containing text, outdoor, laser&#10;&#10;Description automatically generated">
            <a:extLst>
              <a:ext uri="{FF2B5EF4-FFF2-40B4-BE49-F238E27FC236}">
                <a16:creationId xmlns:a16="http://schemas.microsoft.com/office/drawing/2014/main" id="{7781DFDA-9392-E344-96F2-C81EAABADFA1}"/>
              </a:ext>
            </a:extLst>
          </p:cNvPr>
          <p:cNvPicPr>
            <a:picLocks noGrp="1" noChangeAspect="1"/>
          </p:cNvPicPr>
          <p:nvPr>
            <p:ph idx="1"/>
          </p:nvPr>
        </p:nvPicPr>
        <p:blipFill>
          <a:blip r:embed="rId2"/>
          <a:stretch>
            <a:fillRect/>
          </a:stretch>
        </p:blipFill>
        <p:spPr>
          <a:xfrm>
            <a:off x="0" y="0"/>
            <a:ext cx="12208025" cy="6858000"/>
          </a:xfrm>
        </p:spPr>
      </p:pic>
      <p:sp>
        <p:nvSpPr>
          <p:cNvPr id="3" name="Rectangle 2">
            <a:extLst>
              <a:ext uri="{FF2B5EF4-FFF2-40B4-BE49-F238E27FC236}">
                <a16:creationId xmlns:a16="http://schemas.microsoft.com/office/drawing/2014/main" id="{B42AF858-B0B8-F045-8BE3-A75FE64DCE13}"/>
              </a:ext>
            </a:extLst>
          </p:cNvPr>
          <p:cNvSpPr/>
          <p:nvPr/>
        </p:nvSpPr>
        <p:spPr>
          <a:xfrm>
            <a:off x="2351540" y="412977"/>
            <a:ext cx="7117543" cy="1569660"/>
          </a:xfrm>
          <a:prstGeom prst="rect">
            <a:avLst/>
          </a:prstGeom>
          <a:noFill/>
        </p:spPr>
        <p:txBody>
          <a:bodyPr wrap="square" lIns="91440" tIns="45720" rIns="91440" bIns="45720">
            <a:spAutoFit/>
          </a:bodyPr>
          <a:lstStyle/>
          <a:p>
            <a:pPr algn="ctr"/>
            <a:r>
              <a:rPr lang="en-GB" sz="96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StableSwap</a:t>
            </a:r>
            <a:endParaRPr lang="en-GB" sz="9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TextBox 3">
            <a:extLst>
              <a:ext uri="{FF2B5EF4-FFF2-40B4-BE49-F238E27FC236}">
                <a16:creationId xmlns:a16="http://schemas.microsoft.com/office/drawing/2014/main" id="{CEB82C55-7869-A840-8088-91EDD42A4BE8}"/>
              </a:ext>
            </a:extLst>
          </p:cNvPr>
          <p:cNvSpPr txBox="1"/>
          <p:nvPr/>
        </p:nvSpPr>
        <p:spPr>
          <a:xfrm>
            <a:off x="3886200" y="5870150"/>
            <a:ext cx="4048224" cy="369332"/>
          </a:xfrm>
          <a:prstGeom prst="rect">
            <a:avLst/>
          </a:prstGeom>
          <a:noFill/>
        </p:spPr>
        <p:txBody>
          <a:bodyPr wrap="none" rtlCol="0">
            <a:spAutoFit/>
          </a:bodyPr>
          <a:lstStyle/>
          <a:p>
            <a:r>
              <a:rPr lang="en-US" dirty="0"/>
              <a:t>Simon Zhang	  </a:t>
            </a:r>
            <a:r>
              <a:rPr lang="en-US" dirty="0" err="1"/>
              <a:t>Viseth</a:t>
            </a:r>
            <a:r>
              <a:rPr lang="en-US" dirty="0"/>
              <a:t> Auk	Toby Martin</a:t>
            </a:r>
          </a:p>
        </p:txBody>
      </p:sp>
    </p:spTree>
    <p:extLst>
      <p:ext uri="{BB962C8B-B14F-4D97-AF65-F5344CB8AC3E}">
        <p14:creationId xmlns:p14="http://schemas.microsoft.com/office/powerpoint/2010/main" val="227503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3CE-2315-4255-9655-2983066605B6}"/>
              </a:ext>
            </a:extLst>
          </p:cNvPr>
          <p:cNvSpPr>
            <a:spLocks noGrp="1"/>
          </p:cNvSpPr>
          <p:nvPr>
            <p:ph type="title"/>
          </p:nvPr>
        </p:nvSpPr>
        <p:spPr/>
        <p:txBody>
          <a:bodyPr/>
          <a:lstStyle/>
          <a:p>
            <a:r>
              <a:rPr lang="en-AU" dirty="0"/>
              <a:t>Long term usage statistics and modelling</a:t>
            </a:r>
          </a:p>
        </p:txBody>
      </p:sp>
      <p:pic>
        <p:nvPicPr>
          <p:cNvPr id="5" name="Content Placeholder 4">
            <a:extLst>
              <a:ext uri="{FF2B5EF4-FFF2-40B4-BE49-F238E27FC236}">
                <a16:creationId xmlns:a16="http://schemas.microsoft.com/office/drawing/2014/main" id="{D21F1187-8F8D-4207-AF6D-919F6FFCE3BA}"/>
              </a:ext>
            </a:extLst>
          </p:cNvPr>
          <p:cNvPicPr>
            <a:picLocks noGrp="1" noChangeAspect="1"/>
          </p:cNvPicPr>
          <p:nvPr>
            <p:ph idx="1"/>
          </p:nvPr>
        </p:nvPicPr>
        <p:blipFill>
          <a:blip r:embed="rId2"/>
          <a:stretch>
            <a:fillRect/>
          </a:stretch>
        </p:blipFill>
        <p:spPr>
          <a:xfrm>
            <a:off x="1141413" y="1973263"/>
            <a:ext cx="2167654" cy="3541712"/>
          </a:xfrm>
        </p:spPr>
      </p:pic>
      <p:sp>
        <p:nvSpPr>
          <p:cNvPr id="6" name="TextBox 5">
            <a:extLst>
              <a:ext uri="{FF2B5EF4-FFF2-40B4-BE49-F238E27FC236}">
                <a16:creationId xmlns:a16="http://schemas.microsoft.com/office/drawing/2014/main" id="{63AAA087-265E-418F-873D-4307642FF252}"/>
              </a:ext>
            </a:extLst>
          </p:cNvPr>
          <p:cNvSpPr txBox="1"/>
          <p:nvPr/>
        </p:nvSpPr>
        <p:spPr>
          <a:xfrm>
            <a:off x="1061427" y="5514975"/>
            <a:ext cx="2327625" cy="369332"/>
          </a:xfrm>
          <a:prstGeom prst="rect">
            <a:avLst/>
          </a:prstGeom>
          <a:noFill/>
        </p:spPr>
        <p:txBody>
          <a:bodyPr wrap="none" rtlCol="0">
            <a:spAutoFit/>
          </a:bodyPr>
          <a:lstStyle/>
          <a:p>
            <a:r>
              <a:rPr lang="en-AU" dirty="0" err="1"/>
              <a:t>PancakeSwap</a:t>
            </a:r>
            <a:r>
              <a:rPr lang="en-AU" dirty="0"/>
              <a:t> LP usage</a:t>
            </a:r>
          </a:p>
        </p:txBody>
      </p:sp>
      <p:pic>
        <p:nvPicPr>
          <p:cNvPr id="12" name="Picture 11">
            <a:extLst>
              <a:ext uri="{FF2B5EF4-FFF2-40B4-BE49-F238E27FC236}">
                <a16:creationId xmlns:a16="http://schemas.microsoft.com/office/drawing/2014/main" id="{E4DC7C4E-9A03-4C6F-8B1E-AE8A49FB565F}"/>
              </a:ext>
            </a:extLst>
          </p:cNvPr>
          <p:cNvPicPr>
            <a:picLocks noChangeAspect="1"/>
          </p:cNvPicPr>
          <p:nvPr/>
        </p:nvPicPr>
        <p:blipFill>
          <a:blip r:embed="rId3"/>
          <a:stretch>
            <a:fillRect/>
          </a:stretch>
        </p:blipFill>
        <p:spPr>
          <a:xfrm>
            <a:off x="3446376" y="2589104"/>
            <a:ext cx="8314695" cy="2310030"/>
          </a:xfrm>
          <a:prstGeom prst="rect">
            <a:avLst/>
          </a:prstGeom>
        </p:spPr>
      </p:pic>
      <p:sp>
        <p:nvSpPr>
          <p:cNvPr id="13" name="TextBox 12">
            <a:extLst>
              <a:ext uri="{FF2B5EF4-FFF2-40B4-BE49-F238E27FC236}">
                <a16:creationId xmlns:a16="http://schemas.microsoft.com/office/drawing/2014/main" id="{518D37E1-3675-45F8-8D5D-F357E5D23F99}"/>
              </a:ext>
            </a:extLst>
          </p:cNvPr>
          <p:cNvSpPr txBox="1"/>
          <p:nvPr/>
        </p:nvSpPr>
        <p:spPr>
          <a:xfrm>
            <a:off x="3514724" y="4984402"/>
            <a:ext cx="8448676" cy="646331"/>
          </a:xfrm>
          <a:prstGeom prst="rect">
            <a:avLst/>
          </a:prstGeom>
          <a:noFill/>
        </p:spPr>
        <p:txBody>
          <a:bodyPr wrap="square" rtlCol="0">
            <a:spAutoFit/>
          </a:bodyPr>
          <a:lstStyle/>
          <a:p>
            <a:r>
              <a:rPr lang="en-AU" dirty="0"/>
              <a:t>Hypothetical numbers using extrapolated data from Alpaca Finance and </a:t>
            </a:r>
            <a:r>
              <a:rPr lang="en-AU" dirty="0" err="1"/>
              <a:t>PancakeSwap</a:t>
            </a:r>
            <a:endParaRPr lang="en-AU" dirty="0"/>
          </a:p>
          <a:p>
            <a:r>
              <a:rPr lang="en-AU" dirty="0"/>
              <a:t>Note: weekly interest includes platform fees </a:t>
            </a:r>
          </a:p>
        </p:txBody>
      </p:sp>
    </p:spTree>
    <p:extLst>
      <p:ext uri="{BB962C8B-B14F-4D97-AF65-F5344CB8AC3E}">
        <p14:creationId xmlns:p14="http://schemas.microsoft.com/office/powerpoint/2010/main" val="3152976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F0A7-2BE0-4B17-AD85-0E71CAF8628B}"/>
              </a:ext>
            </a:extLst>
          </p:cNvPr>
          <p:cNvSpPr>
            <a:spLocks noGrp="1"/>
          </p:cNvSpPr>
          <p:nvPr>
            <p:ph type="title"/>
          </p:nvPr>
        </p:nvSpPr>
        <p:spPr/>
        <p:txBody>
          <a:bodyPr/>
          <a:lstStyle/>
          <a:p>
            <a:r>
              <a:rPr lang="en-AU" dirty="0"/>
              <a:t>Potential Improvements </a:t>
            </a:r>
          </a:p>
        </p:txBody>
      </p:sp>
      <p:sp>
        <p:nvSpPr>
          <p:cNvPr id="3" name="Content Placeholder 2">
            <a:extLst>
              <a:ext uri="{FF2B5EF4-FFF2-40B4-BE49-F238E27FC236}">
                <a16:creationId xmlns:a16="http://schemas.microsoft.com/office/drawing/2014/main" id="{19870F33-7132-478E-B423-75111CDA3EA1}"/>
              </a:ext>
            </a:extLst>
          </p:cNvPr>
          <p:cNvSpPr>
            <a:spLocks noGrp="1"/>
          </p:cNvSpPr>
          <p:nvPr>
            <p:ph idx="1"/>
          </p:nvPr>
        </p:nvSpPr>
        <p:spPr>
          <a:xfrm>
            <a:off x="1141412" y="1847850"/>
            <a:ext cx="9905999" cy="4648199"/>
          </a:xfrm>
        </p:spPr>
        <p:txBody>
          <a:bodyPr>
            <a:normAutofit lnSpcReduction="10000"/>
          </a:bodyPr>
          <a:lstStyle/>
          <a:p>
            <a:r>
              <a:rPr lang="en-AU" dirty="0"/>
              <a:t>Maximum liquidity ratio</a:t>
            </a:r>
          </a:p>
          <a:p>
            <a:pPr lvl="1"/>
            <a:r>
              <a:rPr lang="en-AU" dirty="0"/>
              <a:t>In the event one asset trades at significantly lower</a:t>
            </a:r>
          </a:p>
          <a:p>
            <a:pPr lvl="1"/>
            <a:r>
              <a:rPr lang="en-AU" dirty="0"/>
              <a:t>USDT crash in 2017 amidst subpoena fears</a:t>
            </a:r>
          </a:p>
          <a:p>
            <a:r>
              <a:rPr lang="en-AU" dirty="0"/>
              <a:t>Auto approve and liquidation of loans</a:t>
            </a:r>
          </a:p>
          <a:p>
            <a:r>
              <a:rPr lang="en-AU" dirty="0"/>
              <a:t>Fee incentives for input tokens</a:t>
            </a:r>
          </a:p>
          <a:p>
            <a:r>
              <a:rPr lang="en-AU" dirty="0"/>
              <a:t>Further decimal precision</a:t>
            </a:r>
          </a:p>
          <a:p>
            <a:r>
              <a:rPr lang="en-AU" dirty="0"/>
              <a:t>Scaling interest rate for loans</a:t>
            </a:r>
          </a:p>
          <a:p>
            <a:r>
              <a:rPr lang="en-AU" dirty="0"/>
              <a:t>Use events for gas efficiency</a:t>
            </a:r>
          </a:p>
          <a:p>
            <a:r>
              <a:rPr lang="en-AU" dirty="0"/>
              <a:t>Further bug testing</a:t>
            </a:r>
          </a:p>
        </p:txBody>
      </p:sp>
      <p:pic>
        <p:nvPicPr>
          <p:cNvPr id="5" name="Picture 4">
            <a:extLst>
              <a:ext uri="{FF2B5EF4-FFF2-40B4-BE49-F238E27FC236}">
                <a16:creationId xmlns:a16="http://schemas.microsoft.com/office/drawing/2014/main" id="{BDBFBBB9-1A87-4CCF-BEC0-9AC286054FFA}"/>
              </a:ext>
            </a:extLst>
          </p:cNvPr>
          <p:cNvPicPr>
            <a:picLocks noChangeAspect="1"/>
          </p:cNvPicPr>
          <p:nvPr/>
        </p:nvPicPr>
        <p:blipFill>
          <a:blip r:embed="rId2"/>
          <a:stretch>
            <a:fillRect/>
          </a:stretch>
        </p:blipFill>
        <p:spPr>
          <a:xfrm>
            <a:off x="6368094" y="2763598"/>
            <a:ext cx="5681031" cy="3564044"/>
          </a:xfrm>
          <a:prstGeom prst="rect">
            <a:avLst/>
          </a:prstGeom>
        </p:spPr>
      </p:pic>
    </p:spTree>
    <p:extLst>
      <p:ext uri="{BB962C8B-B14F-4D97-AF65-F5344CB8AC3E}">
        <p14:creationId xmlns:p14="http://schemas.microsoft.com/office/powerpoint/2010/main" val="3965966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361D-024B-A84E-BC82-4C6D458A3026}"/>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27D517F4-0964-2144-978E-334E3CB33142}"/>
              </a:ext>
            </a:extLst>
          </p:cNvPr>
          <p:cNvPicPr>
            <a:picLocks noGrp="1" noChangeAspect="1"/>
          </p:cNvPicPr>
          <p:nvPr>
            <p:ph idx="1"/>
          </p:nvPr>
        </p:nvPicPr>
        <p:blipFill>
          <a:blip r:embed="rId2"/>
          <a:stretch>
            <a:fillRect/>
          </a:stretch>
        </p:blipFill>
        <p:spPr>
          <a:xfrm>
            <a:off x="-430924" y="-236404"/>
            <a:ext cx="12622924" cy="7094404"/>
          </a:xfrm>
        </p:spPr>
      </p:pic>
    </p:spTree>
    <p:extLst>
      <p:ext uri="{BB962C8B-B14F-4D97-AF65-F5344CB8AC3E}">
        <p14:creationId xmlns:p14="http://schemas.microsoft.com/office/powerpoint/2010/main" val="45916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FEBCC5-F75E-9B4A-9E0A-3A36AB22DC89}"/>
              </a:ext>
            </a:extLst>
          </p:cNvPr>
          <p:cNvSpPr txBox="1"/>
          <p:nvPr/>
        </p:nvSpPr>
        <p:spPr>
          <a:xfrm>
            <a:off x="2380526" y="843677"/>
            <a:ext cx="371547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Custodians of funds</a:t>
            </a:r>
          </a:p>
          <a:p>
            <a:pPr marL="285750" indent="-285750">
              <a:buFont typeface="Arial" panose="020B0604020202020204" pitchFamily="34" charset="0"/>
              <a:buChar char="•"/>
            </a:pPr>
            <a:r>
              <a:rPr lang="en-US" sz="2400" dirty="0"/>
              <a:t>Orderbook system</a:t>
            </a:r>
          </a:p>
          <a:p>
            <a:pPr marL="285750" indent="-285750">
              <a:buFont typeface="Arial" panose="020B0604020202020204" pitchFamily="34" charset="0"/>
              <a:buChar char="•"/>
            </a:pPr>
            <a:r>
              <a:rPr lang="en-US" sz="2400" dirty="0"/>
              <a:t>Know Your Customer (KYC)</a:t>
            </a:r>
          </a:p>
        </p:txBody>
      </p:sp>
      <p:sp>
        <p:nvSpPr>
          <p:cNvPr id="7" name="TextBox 6">
            <a:extLst>
              <a:ext uri="{FF2B5EF4-FFF2-40B4-BE49-F238E27FC236}">
                <a16:creationId xmlns:a16="http://schemas.microsoft.com/office/drawing/2014/main" id="{AEE5E431-0851-6542-A4D5-C1A7725F9EC9}"/>
              </a:ext>
            </a:extLst>
          </p:cNvPr>
          <p:cNvSpPr txBox="1"/>
          <p:nvPr/>
        </p:nvSpPr>
        <p:spPr>
          <a:xfrm>
            <a:off x="6150412" y="843677"/>
            <a:ext cx="6041588" cy="2585323"/>
          </a:xfrm>
          <a:prstGeom prst="rect">
            <a:avLst/>
          </a:prstGeom>
          <a:noFill/>
        </p:spPr>
        <p:txBody>
          <a:bodyPr wrap="square" rtlCol="0">
            <a:spAutoFit/>
          </a:bodyPr>
          <a:lstStyle/>
          <a:p>
            <a:pPr marL="285750" indent="-285750">
              <a:buFont typeface="Arial" panose="020B0604020202020204" pitchFamily="34" charset="0"/>
              <a:buChar char="•"/>
            </a:pPr>
            <a:r>
              <a:rPr lang="en-US" sz="2400" dirty="0"/>
              <a:t>Central body replaced with smart contract/code</a:t>
            </a:r>
          </a:p>
          <a:p>
            <a:pPr marL="285750" indent="-285750">
              <a:buFont typeface="Arial" panose="020B0604020202020204" pitchFamily="34" charset="0"/>
              <a:buChar char="•"/>
            </a:pPr>
            <a:r>
              <a:rPr lang="en-US" sz="2400" dirty="0"/>
              <a:t>Orderbook replaced with AMM</a:t>
            </a:r>
          </a:p>
          <a:p>
            <a:pPr marL="285750" indent="-285750">
              <a:buFont typeface="Arial" panose="020B0604020202020204" pitchFamily="34" charset="0"/>
              <a:buChar char="•"/>
            </a:pPr>
            <a:r>
              <a:rPr lang="en-US" sz="2400" dirty="0"/>
              <a:t>Do not require KYC</a:t>
            </a:r>
          </a:p>
          <a:p>
            <a:pPr marL="285750" indent="-285750">
              <a:buFont typeface="Arial" panose="020B0604020202020204" pitchFamily="34" charset="0"/>
              <a:buChar char="•"/>
            </a:pPr>
            <a:r>
              <a:rPr lang="en-US" sz="2400" dirty="0"/>
              <a:t>Tokens traded must be on same blockchain</a:t>
            </a:r>
          </a:p>
          <a:p>
            <a:pPr marL="285750" indent="-285750">
              <a:buFont typeface="Arial" panose="020B0604020202020204" pitchFamily="34" charset="0"/>
              <a:buChar char="•"/>
            </a:pPr>
            <a:r>
              <a:rPr lang="en-US" sz="2400" dirty="0"/>
              <a:t>Little support</a:t>
            </a:r>
          </a:p>
          <a:p>
            <a:pPr marL="285750" indent="-285750">
              <a:buFont typeface="Arial" panose="020B0604020202020204" pitchFamily="34" charset="0"/>
              <a:buChar char="•"/>
            </a:pPr>
            <a:endParaRPr lang="en-US" dirty="0"/>
          </a:p>
        </p:txBody>
      </p:sp>
      <p:pic>
        <p:nvPicPr>
          <p:cNvPr id="10" name="Content Placeholder 4" descr="A picture containing graphical user interface&#10;&#10;Description automatically generated">
            <a:extLst>
              <a:ext uri="{FF2B5EF4-FFF2-40B4-BE49-F238E27FC236}">
                <a16:creationId xmlns:a16="http://schemas.microsoft.com/office/drawing/2014/main" id="{1B74C9C6-D518-164A-9F10-3FDED1C5CCD6}"/>
              </a:ext>
            </a:extLst>
          </p:cNvPr>
          <p:cNvPicPr>
            <a:picLocks noChangeAspect="1"/>
          </p:cNvPicPr>
          <p:nvPr/>
        </p:nvPicPr>
        <p:blipFill>
          <a:blip r:embed="rId2"/>
          <a:stretch>
            <a:fillRect/>
          </a:stretch>
        </p:blipFill>
        <p:spPr>
          <a:xfrm>
            <a:off x="2128596" y="3037145"/>
            <a:ext cx="7792638" cy="4295340"/>
          </a:xfrm>
          <a:prstGeom prst="rect">
            <a:avLst/>
          </a:prstGeom>
        </p:spPr>
      </p:pic>
      <p:sp>
        <p:nvSpPr>
          <p:cNvPr id="11" name="Rectangle 10">
            <a:extLst>
              <a:ext uri="{FF2B5EF4-FFF2-40B4-BE49-F238E27FC236}">
                <a16:creationId xmlns:a16="http://schemas.microsoft.com/office/drawing/2014/main" id="{F291A449-92A3-5A44-AD5B-267E2A3A7F9E}"/>
              </a:ext>
            </a:extLst>
          </p:cNvPr>
          <p:cNvSpPr/>
          <p:nvPr/>
        </p:nvSpPr>
        <p:spPr>
          <a:xfrm>
            <a:off x="2326114" y="70108"/>
            <a:ext cx="3429082" cy="923330"/>
          </a:xfrm>
          <a:prstGeom prst="rect">
            <a:avLst/>
          </a:prstGeom>
          <a:noFill/>
        </p:spPr>
        <p:txBody>
          <a:bodyPr wrap="squar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Centralised</a:t>
            </a:r>
          </a:p>
        </p:txBody>
      </p:sp>
      <p:sp>
        <p:nvSpPr>
          <p:cNvPr id="13" name="Rectangle 12">
            <a:extLst>
              <a:ext uri="{FF2B5EF4-FFF2-40B4-BE49-F238E27FC236}">
                <a16:creationId xmlns:a16="http://schemas.microsoft.com/office/drawing/2014/main" id="{5FC7B5A2-8432-4548-A57F-D49265A28F7A}"/>
              </a:ext>
            </a:extLst>
          </p:cNvPr>
          <p:cNvSpPr/>
          <p:nvPr/>
        </p:nvSpPr>
        <p:spPr>
          <a:xfrm>
            <a:off x="6150412" y="70108"/>
            <a:ext cx="3920945"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Decentralised</a:t>
            </a:r>
          </a:p>
        </p:txBody>
      </p:sp>
    </p:spTree>
    <p:extLst>
      <p:ext uri="{BB962C8B-B14F-4D97-AF65-F5344CB8AC3E}">
        <p14:creationId xmlns:p14="http://schemas.microsoft.com/office/powerpoint/2010/main" val="294908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F7DC4C-ACFD-3B49-8E01-A45C979B80A3}"/>
              </a:ext>
            </a:extLst>
          </p:cNvPr>
          <p:cNvSpPr>
            <a:spLocks noGrp="1"/>
          </p:cNvSpPr>
          <p:nvPr>
            <p:ph idx="1"/>
          </p:nvPr>
        </p:nvSpPr>
        <p:spPr/>
        <p:txBody>
          <a:bodyPr>
            <a:normAutofit lnSpcReduction="10000"/>
          </a:bodyPr>
          <a:lstStyle/>
          <a:p>
            <a:r>
              <a:rPr lang="en-US" dirty="0"/>
              <a:t>Orderbook replaced with automated market maker (AMM)</a:t>
            </a:r>
          </a:p>
          <a:p>
            <a:r>
              <a:rPr lang="en-US" dirty="0"/>
              <a:t>DEX keeps balance of liquidity between each trading pair</a:t>
            </a:r>
          </a:p>
          <a:p>
            <a:r>
              <a:rPr lang="en-US" dirty="0"/>
              <a:t>Price impact determined by the ‘buy’ amount and the effect it has on the liquidity of the token on the exchange.</a:t>
            </a:r>
          </a:p>
          <a:p>
            <a:r>
              <a:rPr lang="en-US" dirty="0"/>
              <a:t>Blockchain transaction fees – fee to use the network</a:t>
            </a:r>
          </a:p>
          <a:p>
            <a:r>
              <a:rPr lang="en-US" dirty="0"/>
              <a:t>Slippage cost - </a:t>
            </a:r>
            <a:r>
              <a:rPr lang="en-AU" dirty="0"/>
              <a:t>the percentage amount that the purchaser chooses to potentially pay over their asking price to ensure their trade goes through</a:t>
            </a:r>
            <a:endParaRPr lang="en-US" dirty="0"/>
          </a:p>
        </p:txBody>
      </p:sp>
      <p:sp>
        <p:nvSpPr>
          <p:cNvPr id="4" name="Rectangle 3">
            <a:extLst>
              <a:ext uri="{FF2B5EF4-FFF2-40B4-BE49-F238E27FC236}">
                <a16:creationId xmlns:a16="http://schemas.microsoft.com/office/drawing/2014/main" id="{8AE86F96-60F9-5748-8764-58C12C0700DF}"/>
              </a:ext>
            </a:extLst>
          </p:cNvPr>
          <p:cNvSpPr/>
          <p:nvPr/>
        </p:nvSpPr>
        <p:spPr>
          <a:xfrm>
            <a:off x="1141412" y="907713"/>
            <a:ext cx="4842992"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COSTS ON DEXs</a:t>
            </a:r>
          </a:p>
        </p:txBody>
      </p:sp>
    </p:spTree>
    <p:extLst>
      <p:ext uri="{BB962C8B-B14F-4D97-AF65-F5344CB8AC3E}">
        <p14:creationId xmlns:p14="http://schemas.microsoft.com/office/powerpoint/2010/main" val="3695248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7546" y="219231"/>
            <a:ext cx="6539971" cy="646331"/>
          </a:xfrm>
          <a:prstGeom prst="rect">
            <a:avLst/>
          </a:prstGeom>
        </p:spPr>
        <p:txBody>
          <a:bodyPr wrap="square">
            <a:spAutoFit/>
          </a:bodyPr>
          <a:lstStyle/>
          <a:p>
            <a:r>
              <a:rPr lang="en-US" sz="3600" b="1" dirty="0"/>
              <a:t>Project Motivation</a:t>
            </a:r>
          </a:p>
        </p:txBody>
      </p:sp>
      <p:sp>
        <p:nvSpPr>
          <p:cNvPr id="5" name="TextBox 4"/>
          <p:cNvSpPr txBox="1"/>
          <p:nvPr/>
        </p:nvSpPr>
        <p:spPr>
          <a:xfrm>
            <a:off x="2261936" y="575392"/>
            <a:ext cx="9930064" cy="603242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1600" dirty="0"/>
              <a:t>To create a platform to allow users to swap tokens similar to </a:t>
            </a:r>
            <a:r>
              <a:rPr lang="en-US" sz="1600" dirty="0" err="1"/>
              <a:t>BeeSwap</a:t>
            </a:r>
            <a:r>
              <a:rPr lang="en-US" sz="1600" dirty="0"/>
              <a:t>, </a:t>
            </a:r>
            <a:r>
              <a:rPr lang="en-US" sz="1600" dirty="0" err="1"/>
              <a:t>UniSwap</a:t>
            </a:r>
            <a:r>
              <a:rPr lang="en-US" sz="1600" dirty="0"/>
              <a:t> and Sushi Swap</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Our goal is to provide a cheaper fee structure than these competitors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hope that this will bring more people to our platform </a:t>
            </a:r>
          </a:p>
          <a:p>
            <a:endParaRPr lang="en-US" dirty="0"/>
          </a:p>
          <a:p>
            <a:r>
              <a:rPr lang="en-US" sz="3600" b="1" dirty="0"/>
              <a:t>Our Fee Structure</a:t>
            </a:r>
          </a:p>
          <a:p>
            <a:pPr marL="285750" indent="-285750">
              <a:buFont typeface="Arial" panose="020B0604020202020204" pitchFamily="34" charset="0"/>
              <a:buChar char="•"/>
            </a:pPr>
            <a:r>
              <a:rPr lang="en-US" sz="1600" dirty="0"/>
              <a:t>fees = (1-portion of total liquidity of output token) * 0.1%</a:t>
            </a:r>
          </a:p>
          <a:p>
            <a:endParaRPr lang="en-US" sz="1600" dirty="0"/>
          </a:p>
          <a:p>
            <a:pPr marL="285750" indent="-285750">
              <a:buFont typeface="Arial" panose="020B0604020202020204" pitchFamily="34" charset="0"/>
              <a:buChar char="•"/>
            </a:pPr>
            <a:r>
              <a:rPr lang="en-US" sz="1600" dirty="0"/>
              <a:t>if all pools have same liquidity, should expect average fee of 0.067% </a:t>
            </a:r>
          </a:p>
          <a:p>
            <a:endParaRPr lang="en-US" dirty="0"/>
          </a:p>
          <a:p>
            <a:endParaRPr lang="en-US" dirty="0"/>
          </a:p>
          <a:p>
            <a:r>
              <a:rPr lang="en-US" sz="3600" b="1" dirty="0"/>
              <a:t>Downside</a:t>
            </a:r>
          </a:p>
          <a:p>
            <a:pPr marL="285750" indent="-285750">
              <a:buFont typeface="Arial" panose="020B0604020202020204" pitchFamily="34" charset="0"/>
              <a:buChar char="•"/>
            </a:pPr>
            <a:r>
              <a:rPr lang="en-US" sz="1600" dirty="0"/>
              <a:t>We have less fees so liquidity providers may earn less interest compared to traditional LPs.</a:t>
            </a:r>
          </a:p>
          <a:p>
            <a:endParaRPr lang="en-US" sz="1600" dirty="0"/>
          </a:p>
          <a:p>
            <a:pPr marL="285750" indent="-285750">
              <a:buFont typeface="Arial" panose="020B0604020202020204" pitchFamily="34" charset="0"/>
              <a:buChar char="•"/>
            </a:pPr>
            <a:r>
              <a:rPr lang="en-US" sz="1600" dirty="0"/>
              <a:t>However, we hope that since we have lower fees, we will have a greater volume which will offset the lower interest.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Furthermore, we expect volume to move from traditional LPs over to our platform, thus lowering the interest rates of traditional LPs anyway</a:t>
            </a:r>
          </a:p>
          <a:p>
            <a:endParaRPr lang="en-US" dirty="0"/>
          </a:p>
        </p:txBody>
      </p:sp>
    </p:spTree>
    <p:extLst>
      <p:ext uri="{BB962C8B-B14F-4D97-AF65-F5344CB8AC3E}">
        <p14:creationId xmlns:p14="http://schemas.microsoft.com/office/powerpoint/2010/main" val="233244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sz="2400" dirty="0"/>
              <a:t>We aim to use the </a:t>
            </a:r>
            <a:r>
              <a:rPr lang="en-US" sz="2400" dirty="0" err="1"/>
              <a:t>decentralised</a:t>
            </a:r>
            <a:r>
              <a:rPr lang="en-US" sz="2400" dirty="0"/>
              <a:t> network to provide non-custodial financial products to replace centralized middlemen in financial applications such as loans, insurance and derivatives.</a:t>
            </a:r>
          </a:p>
          <a:p>
            <a:pPr marL="0" indent="0">
              <a:buNone/>
            </a:pPr>
            <a:endParaRPr lang="en-US" sz="2400" dirty="0"/>
          </a:p>
          <a:p>
            <a:r>
              <a:rPr lang="en-US" sz="2400" dirty="0"/>
              <a:t>To try and solve the liquidity problem by allowing users to swap tokens without relying on buyers and sellers creating that liquidity. We do this by rewarding the maker of that liquidity a portion of our fee earnings from the swap without them having to risk their money investing on other risky assets or investment portfolio.</a:t>
            </a:r>
          </a:p>
          <a:p>
            <a:pPr marL="0" indent="0">
              <a:buNone/>
            </a:pPr>
            <a:endParaRPr lang="en-US" sz="2400" dirty="0"/>
          </a:p>
          <a:p>
            <a:r>
              <a:rPr lang="en-US" sz="2400" dirty="0"/>
              <a:t>Allow anyone, from anywhere to supply tokens to our liquidity pool for interest, trade tokens, and take out collateralized loans. </a:t>
            </a:r>
          </a:p>
        </p:txBody>
      </p:sp>
      <p:sp>
        <p:nvSpPr>
          <p:cNvPr id="4" name="Rectangle 3"/>
          <p:cNvSpPr/>
          <p:nvPr/>
        </p:nvSpPr>
        <p:spPr>
          <a:xfrm>
            <a:off x="1342787" y="1031127"/>
            <a:ext cx="4042381" cy="646331"/>
          </a:xfrm>
          <a:prstGeom prst="rect">
            <a:avLst/>
          </a:prstGeom>
        </p:spPr>
        <p:txBody>
          <a:bodyPr wrap="square">
            <a:spAutoFit/>
          </a:bodyPr>
          <a:lstStyle/>
          <a:p>
            <a:r>
              <a:rPr lang="en-US" sz="3600" b="1" dirty="0"/>
              <a:t>Project Purpose</a:t>
            </a:r>
          </a:p>
        </p:txBody>
      </p:sp>
    </p:spTree>
    <p:extLst>
      <p:ext uri="{BB962C8B-B14F-4D97-AF65-F5344CB8AC3E}">
        <p14:creationId xmlns:p14="http://schemas.microsoft.com/office/powerpoint/2010/main" val="119682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4A4C-ECD7-AB40-83AE-F745269DF177}"/>
              </a:ext>
            </a:extLst>
          </p:cNvPr>
          <p:cNvSpPr>
            <a:spLocks noGrp="1"/>
          </p:cNvSpPr>
          <p:nvPr>
            <p:ph type="title"/>
          </p:nvPr>
        </p:nvSpPr>
        <p:spPr/>
        <p:txBody>
          <a:bodyPr/>
          <a:lstStyle/>
          <a:p>
            <a:r>
              <a:rPr lang="en-US" dirty="0" err="1"/>
              <a:t>Stableswap</a:t>
            </a:r>
            <a:endParaRPr lang="en-US" dirty="0"/>
          </a:p>
        </p:txBody>
      </p:sp>
      <p:sp>
        <p:nvSpPr>
          <p:cNvPr id="6" name="Content Placeholder 5">
            <a:extLst>
              <a:ext uri="{FF2B5EF4-FFF2-40B4-BE49-F238E27FC236}">
                <a16:creationId xmlns:a16="http://schemas.microsoft.com/office/drawing/2014/main" id="{8DCA92DC-E4D0-434B-B0DE-C81C1BA868B6}"/>
              </a:ext>
            </a:extLst>
          </p:cNvPr>
          <p:cNvSpPr>
            <a:spLocks noGrp="1"/>
          </p:cNvSpPr>
          <p:nvPr>
            <p:ph idx="1"/>
          </p:nvPr>
        </p:nvSpPr>
        <p:spPr/>
        <p:txBody>
          <a:bodyPr>
            <a:normAutofit lnSpcReduction="10000"/>
          </a:bodyPr>
          <a:lstStyle/>
          <a:p>
            <a:r>
              <a:rPr lang="en-AU" dirty="0"/>
              <a:t>3-sided liquidity pool (LP)</a:t>
            </a:r>
          </a:p>
          <a:p>
            <a:pPr lvl="1"/>
            <a:r>
              <a:rPr lang="en-AU" dirty="0"/>
              <a:t>BUSD, USDT and USDC</a:t>
            </a:r>
          </a:p>
          <a:p>
            <a:r>
              <a:rPr lang="en-AU" dirty="0"/>
              <a:t>Infinitely scalable pools</a:t>
            </a:r>
          </a:p>
          <a:p>
            <a:r>
              <a:rPr lang="en-AU" dirty="0"/>
              <a:t>Reduce swap fees</a:t>
            </a:r>
          </a:p>
          <a:p>
            <a:r>
              <a:rPr lang="en-AU" dirty="0"/>
              <a:t>Create interest for depositors</a:t>
            </a:r>
          </a:p>
          <a:p>
            <a:r>
              <a:rPr lang="en-AU" dirty="0"/>
              <a:t>Give over-collateralized loans</a:t>
            </a:r>
          </a:p>
          <a:p>
            <a:r>
              <a:rPr lang="en-AU" dirty="0"/>
              <a:t>Platform collects 10% of all fees</a:t>
            </a:r>
          </a:p>
        </p:txBody>
      </p:sp>
      <p:pic>
        <p:nvPicPr>
          <p:cNvPr id="9" name="Picture 8">
            <a:extLst>
              <a:ext uri="{FF2B5EF4-FFF2-40B4-BE49-F238E27FC236}">
                <a16:creationId xmlns:a16="http://schemas.microsoft.com/office/drawing/2014/main" id="{FE46EC91-F59D-430E-B25D-8861E1398F5E}"/>
              </a:ext>
            </a:extLst>
          </p:cNvPr>
          <p:cNvPicPr>
            <a:picLocks noChangeAspect="1"/>
          </p:cNvPicPr>
          <p:nvPr/>
        </p:nvPicPr>
        <p:blipFill>
          <a:blip r:embed="rId2"/>
          <a:stretch>
            <a:fillRect/>
          </a:stretch>
        </p:blipFill>
        <p:spPr>
          <a:xfrm>
            <a:off x="5508548" y="1357803"/>
            <a:ext cx="6683452" cy="4630309"/>
          </a:xfrm>
          <a:prstGeom prst="rect">
            <a:avLst/>
          </a:prstGeom>
        </p:spPr>
      </p:pic>
    </p:spTree>
    <p:extLst>
      <p:ext uri="{BB962C8B-B14F-4D97-AF65-F5344CB8AC3E}">
        <p14:creationId xmlns:p14="http://schemas.microsoft.com/office/powerpoint/2010/main" val="169173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FAAF-86F9-4BDC-82C8-276E66021062}"/>
              </a:ext>
            </a:extLst>
          </p:cNvPr>
          <p:cNvSpPr>
            <a:spLocks noGrp="1"/>
          </p:cNvSpPr>
          <p:nvPr>
            <p:ph type="title"/>
          </p:nvPr>
        </p:nvSpPr>
        <p:spPr/>
        <p:txBody>
          <a:bodyPr/>
          <a:lstStyle/>
          <a:p>
            <a:r>
              <a:rPr lang="en-AU" dirty="0"/>
              <a:t>No more price impact fees</a:t>
            </a:r>
          </a:p>
        </p:txBody>
      </p:sp>
      <p:sp>
        <p:nvSpPr>
          <p:cNvPr id="3" name="Content Placeholder 2">
            <a:extLst>
              <a:ext uri="{FF2B5EF4-FFF2-40B4-BE49-F238E27FC236}">
                <a16:creationId xmlns:a16="http://schemas.microsoft.com/office/drawing/2014/main" id="{C9D3B307-04D0-434D-ADAD-2F3F8A5E8D88}"/>
              </a:ext>
            </a:extLst>
          </p:cNvPr>
          <p:cNvSpPr>
            <a:spLocks noGrp="1"/>
          </p:cNvSpPr>
          <p:nvPr>
            <p:ph idx="1"/>
          </p:nvPr>
        </p:nvSpPr>
        <p:spPr/>
        <p:txBody>
          <a:bodyPr/>
          <a:lstStyle/>
          <a:p>
            <a:r>
              <a:rPr lang="en-AU" dirty="0"/>
              <a:t>Stable coins are stable – price impact innately makes no sense</a:t>
            </a:r>
          </a:p>
          <a:p>
            <a:r>
              <a:rPr lang="en-AU" dirty="0"/>
              <a:t>Creates loss for traders and investors </a:t>
            </a:r>
          </a:p>
          <a:p>
            <a:pPr lvl="1"/>
            <a:r>
              <a:rPr lang="en-AU" dirty="0"/>
              <a:t>Income for arbitrage bots exploiting this inefficiency</a:t>
            </a:r>
          </a:p>
          <a:p>
            <a:r>
              <a:rPr lang="en-AU" dirty="0"/>
              <a:t>Solution:</a:t>
            </a:r>
          </a:p>
          <a:p>
            <a:pPr lvl="1"/>
            <a:r>
              <a:rPr lang="en-AU" dirty="0"/>
              <a:t>Scaling variable rate fee </a:t>
            </a:r>
            <a:r>
              <a:rPr lang="en-AU" dirty="0">
                <a:sym typeface="Wingdings" panose="05000000000000000000" pitchFamily="2" charset="2"/>
              </a:rPr>
              <a:t> upper bound for price impact</a:t>
            </a:r>
          </a:p>
          <a:p>
            <a:pPr lvl="1"/>
            <a:r>
              <a:rPr lang="en-AU" dirty="0">
                <a:sym typeface="Wingdings" panose="05000000000000000000" pitchFamily="2" charset="2"/>
              </a:rPr>
              <a:t>Will scale between near 0% to a maximum of 0.1%</a:t>
            </a:r>
          </a:p>
          <a:p>
            <a:pPr lvl="1"/>
            <a:endParaRPr lang="en-AU" dirty="0"/>
          </a:p>
        </p:txBody>
      </p:sp>
      <p:pic>
        <p:nvPicPr>
          <p:cNvPr id="5" name="Picture 4">
            <a:extLst>
              <a:ext uri="{FF2B5EF4-FFF2-40B4-BE49-F238E27FC236}">
                <a16:creationId xmlns:a16="http://schemas.microsoft.com/office/drawing/2014/main" id="{B2400544-D073-40F0-A219-91B96A643484}"/>
              </a:ext>
            </a:extLst>
          </p:cNvPr>
          <p:cNvPicPr>
            <a:picLocks noChangeAspect="1"/>
          </p:cNvPicPr>
          <p:nvPr/>
        </p:nvPicPr>
        <p:blipFill>
          <a:blip r:embed="rId2"/>
          <a:stretch>
            <a:fillRect/>
          </a:stretch>
        </p:blipFill>
        <p:spPr>
          <a:xfrm>
            <a:off x="9091016" y="-2335"/>
            <a:ext cx="3153884" cy="4763248"/>
          </a:xfrm>
          <a:prstGeom prst="rect">
            <a:avLst/>
          </a:prstGeom>
        </p:spPr>
      </p:pic>
      <p:sp>
        <p:nvSpPr>
          <p:cNvPr id="6" name="TextBox 5">
            <a:extLst>
              <a:ext uri="{FF2B5EF4-FFF2-40B4-BE49-F238E27FC236}">
                <a16:creationId xmlns:a16="http://schemas.microsoft.com/office/drawing/2014/main" id="{19B6A50B-95E5-4143-B539-7C442D4847F1}"/>
              </a:ext>
            </a:extLst>
          </p:cNvPr>
          <p:cNvSpPr txBox="1"/>
          <p:nvPr/>
        </p:nvSpPr>
        <p:spPr>
          <a:xfrm>
            <a:off x="9091016" y="4913312"/>
            <a:ext cx="3184077" cy="1754326"/>
          </a:xfrm>
          <a:prstGeom prst="rect">
            <a:avLst/>
          </a:prstGeom>
          <a:noFill/>
        </p:spPr>
        <p:txBody>
          <a:bodyPr wrap="none" rtlCol="0">
            <a:spAutoFit/>
          </a:bodyPr>
          <a:lstStyle/>
          <a:p>
            <a:r>
              <a:rPr lang="en-AU" dirty="0"/>
              <a:t>$214.8 total fee</a:t>
            </a:r>
          </a:p>
          <a:p>
            <a:r>
              <a:rPr lang="en-AU" dirty="0"/>
              <a:t>$125 gone to liquidity providers</a:t>
            </a:r>
          </a:p>
          <a:p>
            <a:r>
              <a:rPr lang="en-AU" dirty="0"/>
              <a:t>$89.8 gone to price impact </a:t>
            </a:r>
          </a:p>
          <a:p>
            <a:endParaRPr lang="en-AU" dirty="0"/>
          </a:p>
          <a:p>
            <a:r>
              <a:rPr lang="en-AU" dirty="0"/>
              <a:t>At </a:t>
            </a:r>
            <a:r>
              <a:rPr lang="en-AU" dirty="0" err="1"/>
              <a:t>StableSwap</a:t>
            </a:r>
            <a:r>
              <a:rPr lang="en-AU" dirty="0"/>
              <a:t>, our max fee</a:t>
            </a:r>
          </a:p>
          <a:p>
            <a:r>
              <a:rPr lang="en-AU" dirty="0"/>
              <a:t>for a $50k trade is $50. </a:t>
            </a:r>
          </a:p>
        </p:txBody>
      </p:sp>
    </p:spTree>
    <p:extLst>
      <p:ext uri="{BB962C8B-B14F-4D97-AF65-F5344CB8AC3E}">
        <p14:creationId xmlns:p14="http://schemas.microsoft.com/office/powerpoint/2010/main" val="1350963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9D75-3020-4917-B04C-5C28E28DFDA6}"/>
              </a:ext>
            </a:extLst>
          </p:cNvPr>
          <p:cNvSpPr>
            <a:spLocks noGrp="1"/>
          </p:cNvSpPr>
          <p:nvPr>
            <p:ph type="title"/>
          </p:nvPr>
        </p:nvSpPr>
        <p:spPr/>
        <p:txBody>
          <a:bodyPr/>
          <a:lstStyle/>
          <a:p>
            <a:r>
              <a:rPr lang="en-AU" dirty="0"/>
              <a:t>Game Changer for capital efficiency</a:t>
            </a:r>
          </a:p>
        </p:txBody>
      </p:sp>
      <p:sp>
        <p:nvSpPr>
          <p:cNvPr id="3" name="Content Placeholder 2">
            <a:extLst>
              <a:ext uri="{FF2B5EF4-FFF2-40B4-BE49-F238E27FC236}">
                <a16:creationId xmlns:a16="http://schemas.microsoft.com/office/drawing/2014/main" id="{D1E3C54C-6191-4B38-BE08-D68D37815E69}"/>
              </a:ext>
            </a:extLst>
          </p:cNvPr>
          <p:cNvSpPr>
            <a:spLocks noGrp="1"/>
          </p:cNvSpPr>
          <p:nvPr>
            <p:ph idx="1"/>
          </p:nvPr>
        </p:nvSpPr>
        <p:spPr/>
        <p:txBody>
          <a:bodyPr/>
          <a:lstStyle/>
          <a:p>
            <a:r>
              <a:rPr lang="en-AU" dirty="0"/>
              <a:t>Double utilisation of funds </a:t>
            </a:r>
          </a:p>
          <a:p>
            <a:pPr lvl="1"/>
            <a:r>
              <a:rPr lang="en-AU" dirty="0"/>
              <a:t>Additional income source for depositors leading to higher returns</a:t>
            </a:r>
          </a:p>
          <a:p>
            <a:r>
              <a:rPr lang="en-AU" dirty="0"/>
              <a:t>Currently all done manually</a:t>
            </a:r>
          </a:p>
          <a:p>
            <a:pPr lvl="1"/>
            <a:r>
              <a:rPr lang="en-AU" dirty="0"/>
              <a:t>Full release will include automated loan approval and liquidations</a:t>
            </a:r>
          </a:p>
          <a:p>
            <a:r>
              <a:rPr lang="en-AU" dirty="0"/>
              <a:t>20% initial interest rate for stable coins</a:t>
            </a:r>
          </a:p>
          <a:p>
            <a:pPr lvl="1"/>
            <a:r>
              <a:rPr lang="en-AU" dirty="0"/>
              <a:t>For reference, </a:t>
            </a:r>
            <a:r>
              <a:rPr lang="en-AU" dirty="0" err="1"/>
              <a:t>Binance</a:t>
            </a:r>
            <a:r>
              <a:rPr lang="en-AU" dirty="0"/>
              <a:t> charges 20.8% interest for margin trading stable coins</a:t>
            </a:r>
          </a:p>
          <a:p>
            <a:pPr lvl="1"/>
            <a:r>
              <a:rPr lang="en-AU" dirty="0"/>
              <a:t>Anchor Protocol gives approximately 19% APY (daily compound) on Tera USD (UST)</a:t>
            </a:r>
          </a:p>
        </p:txBody>
      </p:sp>
    </p:spTree>
    <p:extLst>
      <p:ext uri="{BB962C8B-B14F-4D97-AF65-F5344CB8AC3E}">
        <p14:creationId xmlns:p14="http://schemas.microsoft.com/office/powerpoint/2010/main" val="12834555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1143</TotalTime>
  <Words>634</Words>
  <Application>Microsoft Office PowerPoint</Application>
  <PresentationFormat>Widescreen</PresentationFormat>
  <Paragraphs>87</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Stableswap</vt:lpstr>
      <vt:lpstr>No more price impact fees</vt:lpstr>
      <vt:lpstr>Game Changer for capital efficiency</vt:lpstr>
      <vt:lpstr>Long term usage statistics and modelling</vt:lpstr>
      <vt:lpstr>Potential Improvements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Toby Martin</dc:creator>
  <cp:lastModifiedBy>Simon Zhang</cp:lastModifiedBy>
  <cp:revision>5</cp:revision>
  <dcterms:created xsi:type="dcterms:W3CDTF">2022-01-31T06:31:04Z</dcterms:created>
  <dcterms:modified xsi:type="dcterms:W3CDTF">2022-02-01T06:52:45Z</dcterms:modified>
</cp:coreProperties>
</file>